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4" r:id="rId9"/>
    <p:sldId id="267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9" autoAdjust="0"/>
    <p:restoredTop sz="94599"/>
  </p:normalViewPr>
  <p:slideViewPr>
    <p:cSldViewPr snapToGrid="0" snapToObjects="1">
      <p:cViewPr>
        <p:scale>
          <a:sx n="106" d="100"/>
          <a:sy n="106" d="100"/>
        </p:scale>
        <p:origin x="784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aretska/Documents/&#1052;&#1086;&#1080;%20&#1076;&#1086;&#1082;&#1091;&#1084;&#1077;&#1085;&#1090;&#1099;/abstract/Mexico/HIV%20testing_eng%20(2017).xlsx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aretska/Documents/&#1052;&#1086;&#1080;%20&#1076;&#1086;&#1082;&#1091;&#1084;&#1077;&#1085;&#1090;&#1099;/abstract/Mexico/HIV%20testing_eng%20(2017).xlsx" TargetMode="External"/><Relationship Id="rId4" Type="http://schemas.openxmlformats.org/officeDocument/2006/relationships/chartUserShapes" Target="../drawings/drawing2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varetska/Library/Containers/com.apple.mail/Data/Library/Mail%20Downloads/2235F9B9-E277-41CA-8FC0-4878C381717D/&#1050;&#1086;&#1087;&#1080;&#1103;%20cascade%202011_2017%20KD_Y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Case management</a:t>
            </a:r>
            <a:endParaRPr lang="uk-UA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Разное!$H$200:$J$200</c:f>
              <c:strCache>
                <c:ptCount val="3"/>
                <c:pt idx="0">
                  <c:v>PWID who received positive results of rapid tests_x000d_</c:v>
                </c:pt>
                <c:pt idx="1">
                  <c:v>PWID registered in care</c:v>
                </c:pt>
                <c:pt idx="2">
                  <c:v>PWID who started ART</c:v>
                </c:pt>
              </c:strCache>
            </c:strRef>
          </c:cat>
          <c:val>
            <c:numRef>
              <c:f>[5]графики!$H$36:$J$36</c:f>
              <c:numCache>
                <c:formatCode>General</c:formatCode>
                <c:ptCount val="3"/>
                <c:pt idx="0">
                  <c:v>4736.0</c:v>
                </c:pt>
                <c:pt idx="1">
                  <c:v>2800.0</c:v>
                </c:pt>
                <c:pt idx="2">
                  <c:v>1998.0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2866608"/>
        <c:axId val="632880352"/>
      </c:barChart>
      <c:catAx>
        <c:axId val="63286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880352"/>
        <c:crosses val="autoZero"/>
        <c:auto val="1"/>
        <c:lblAlgn val="ctr"/>
        <c:lblOffset val="100"/>
        <c:noMultiLvlLbl val="0"/>
      </c:catAx>
      <c:valAx>
        <c:axId val="63288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86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Standard of care</a:t>
            </a:r>
            <a:endParaRPr lang="ru-RU"/>
          </a:p>
        </c:rich>
      </c:tx>
      <c:layout>
        <c:manualLayout>
          <c:xMode val="edge"/>
          <c:yMode val="edge"/>
          <c:x val="0.380677884350699"/>
          <c:y val="0.0432346452975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232260571666"/>
          <c:y val="0.180972271523979"/>
          <c:w val="0.896640489934139"/>
          <c:h val="0.61917432195975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Разное!$B$200:$D$200</c:f>
              <c:strCache>
                <c:ptCount val="3"/>
                <c:pt idx="0">
                  <c:v>PWID who received positive results of rapid tests_x000d_</c:v>
                </c:pt>
                <c:pt idx="1">
                  <c:v>PWID registered in care</c:v>
                </c:pt>
                <c:pt idx="2">
                  <c:v>PWID who started ART</c:v>
                </c:pt>
              </c:strCache>
            </c:strRef>
          </c:cat>
          <c:val>
            <c:numRef>
              <c:f>[5]графики!$B$36:$D$36</c:f>
              <c:numCache>
                <c:formatCode>General</c:formatCode>
                <c:ptCount val="3"/>
                <c:pt idx="0">
                  <c:v>928.0</c:v>
                </c:pt>
                <c:pt idx="1">
                  <c:v>306.0</c:v>
                </c:pt>
                <c:pt idx="2">
                  <c:v>145.0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218176"/>
        <c:axId val="740246784"/>
      </c:barChart>
      <c:catAx>
        <c:axId val="55521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246784"/>
        <c:crosses val="autoZero"/>
        <c:auto val="1"/>
        <c:lblAlgn val="ctr"/>
        <c:lblOffset val="100"/>
        <c:noMultiLvlLbl val="0"/>
      </c:catAx>
      <c:valAx>
        <c:axId val="74024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21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Лист1!$E$47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Лист1!$A$48:$A$50</c:f>
              <c:strCache>
                <c:ptCount val="3"/>
                <c:pt idx="0">
                  <c:v>(1) PWID aware of HIV status</c:v>
                </c:pt>
                <c:pt idx="1">
                  <c:v>(2) PWID In HIV care</c:v>
                </c:pt>
                <c:pt idx="2">
                  <c:v>(3) PWID receive ART</c:v>
                </c:pt>
              </c:strCache>
            </c:strRef>
          </c:cat>
          <c:val>
            <c:numRef>
              <c:f>Лист1!$E$48:$E$50</c:f>
              <c:numCache>
                <c:formatCode>0%</c:formatCode>
                <c:ptCount val="3"/>
                <c:pt idx="0">
                  <c:v>0.557827476038339</c:v>
                </c:pt>
                <c:pt idx="1">
                  <c:v>0.470287539936102</c:v>
                </c:pt>
                <c:pt idx="2">
                  <c:v>0.176357827476038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D28-447B-B2A7-EEFB2520EFC3}"/>
            </c:ext>
          </c:extLst>
        </c:ser>
        <c:ser>
          <c:idx val="10"/>
          <c:order val="1"/>
          <c:tx>
            <c:strRef>
              <c:f>Лист1!$L$47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554170130229981"/>
                  <c:y val="0.00459770114942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862-4800-9CD8-51DB72E323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Лист1!$A$48:$A$50</c:f>
              <c:strCache>
                <c:ptCount val="3"/>
                <c:pt idx="0">
                  <c:v>(1) PWID aware of HIV status</c:v>
                </c:pt>
                <c:pt idx="1">
                  <c:v>(2) PWID In HIV care</c:v>
                </c:pt>
                <c:pt idx="2">
                  <c:v>(3) PWID receive ART</c:v>
                </c:pt>
              </c:strCache>
            </c:strRef>
          </c:cat>
          <c:val>
            <c:numRef>
              <c:f>Лист1!$L$48:$L$50</c:f>
              <c:numCache>
                <c:formatCode>0%</c:formatCode>
                <c:ptCount val="3"/>
                <c:pt idx="0">
                  <c:v>0.577756833176249</c:v>
                </c:pt>
                <c:pt idx="1">
                  <c:v>0.523091423185674</c:v>
                </c:pt>
                <c:pt idx="2">
                  <c:v>0.384071630537229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28-447B-B2A7-EEFB2520E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9998240"/>
        <c:axId val="741469456"/>
      </c:barChart>
      <c:catAx>
        <c:axId val="73999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469456"/>
        <c:crosses val="autoZero"/>
        <c:auto val="1"/>
        <c:lblAlgn val="ctr"/>
        <c:lblOffset val="100"/>
        <c:noMultiLvlLbl val="0"/>
      </c:catAx>
      <c:valAx>
        <c:axId val="74146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99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0.27444</cdr:x>
      <cdr:y>0.19145</cdr:y>
    </cdr:from>
    <cdr:to>
      <cdr:x>0.60561</cdr:x>
      <cdr:y>0.28539</cdr:y>
    </cdr:to>
    <cdr:sp macro="" textlink="">
      <cdr:nvSpPr>
        <cdr:cNvPr id="2" name="Выгнутая вправо стрелка 1"/>
        <cdr:cNvSpPr/>
      </cdr:nvSpPr>
      <cdr:spPr>
        <a:xfrm xmlns:a="http://schemas.openxmlformats.org/drawingml/2006/main" rot="18614622">
          <a:off x="2049549" y="415083"/>
          <a:ext cx="504901" cy="1732515"/>
        </a:xfrm>
        <a:prstGeom xmlns:a="http://schemas.openxmlformats.org/drawingml/2006/main" prst="curvedLef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uk-UA" sz="11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0.61885</cdr:x>
      <cdr:y>0.42052</cdr:y>
    </cdr:from>
    <cdr:to>
      <cdr:x>0.81855</cdr:x>
      <cdr:y>0.52677</cdr:y>
    </cdr:to>
    <cdr:sp macro="" textlink="">
      <cdr:nvSpPr>
        <cdr:cNvPr id="3" name="Выгнутая вправо стрелка 2"/>
        <cdr:cNvSpPr/>
      </cdr:nvSpPr>
      <cdr:spPr>
        <a:xfrm xmlns:a="http://schemas.openxmlformats.org/drawingml/2006/main" rot="17741009">
          <a:off x="3474415" y="2023144"/>
          <a:ext cx="571021" cy="1044740"/>
        </a:xfrm>
        <a:prstGeom xmlns:a="http://schemas.openxmlformats.org/drawingml/2006/main" prst="curvedLef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0.5</cdr:x>
      <cdr:y>0.16652</cdr:y>
    </cdr:from>
    <cdr:to>
      <cdr:x>0.62579</cdr:x>
      <cdr:y>0.26962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615771" y="894912"/>
          <a:ext cx="658076" cy="5540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 b="1">
              <a:solidFill>
                <a:srgbClr val="C00000"/>
              </a:solidFill>
            </a:rPr>
            <a:t>41%</a:t>
          </a:r>
        </a:p>
      </cdr:txBody>
    </cdr:sp>
  </cdr:relSizeAnchor>
  <cdr:relSizeAnchor xmlns:cdr="http://schemas.openxmlformats.org/drawingml/2006/chartDrawing">
    <cdr:from>
      <cdr:x>0.73434</cdr:x>
      <cdr:y>0.37011</cdr:y>
    </cdr:from>
    <cdr:to>
      <cdr:x>0.82362</cdr:x>
      <cdr:y>0.4732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41714" y="1989102"/>
          <a:ext cx="467072" cy="5540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 b="1">
              <a:solidFill>
                <a:srgbClr val="C00000"/>
              </a:solidFill>
            </a:rPr>
            <a:t>29%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0.43773</cdr:x>
      <cdr:y>0.17848</cdr:y>
    </cdr:from>
    <cdr:to>
      <cdr:x>0.53294</cdr:x>
      <cdr:y>0.57182</cdr:y>
    </cdr:to>
    <cdr:sp macro="" textlink="">
      <cdr:nvSpPr>
        <cdr:cNvPr id="2" name="Выгнутая вправо стрелка 1"/>
        <cdr:cNvSpPr/>
      </cdr:nvSpPr>
      <cdr:spPr>
        <a:xfrm xmlns:a="http://schemas.openxmlformats.org/drawingml/2006/main" rot="19068018">
          <a:off x="2240490" y="977931"/>
          <a:ext cx="487326" cy="2155258"/>
        </a:xfrm>
        <a:prstGeom xmlns:a="http://schemas.openxmlformats.org/drawingml/2006/main" prst="curvedLef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uk-UA" sz="11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0.61789</cdr:x>
      <cdr:y>0.53195</cdr:y>
    </cdr:from>
    <cdr:to>
      <cdr:x>0.84464</cdr:x>
      <cdr:y>0.63323</cdr:y>
    </cdr:to>
    <cdr:sp macro="" textlink="">
      <cdr:nvSpPr>
        <cdr:cNvPr id="3" name="Выгнутая вправо стрелка 2"/>
        <cdr:cNvSpPr/>
      </cdr:nvSpPr>
      <cdr:spPr>
        <a:xfrm xmlns:a="http://schemas.openxmlformats.org/drawingml/2006/main" rot="17741009">
          <a:off x="3465442" y="2611879"/>
          <a:ext cx="554910" cy="1160635"/>
        </a:xfrm>
        <a:prstGeom xmlns:a="http://schemas.openxmlformats.org/drawingml/2006/main" prst="curvedLef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0.48601</cdr:x>
      <cdr:y>0.21849</cdr:y>
    </cdr:from>
    <cdr:to>
      <cdr:x>0.60161</cdr:x>
      <cdr:y>0.32472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2487606" y="1197182"/>
          <a:ext cx="591686" cy="5820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 b="1">
              <a:solidFill>
                <a:srgbClr val="C00000"/>
              </a:solidFill>
            </a:rPr>
            <a:t>67%</a:t>
          </a:r>
        </a:p>
      </cdr:txBody>
    </cdr:sp>
  </cdr:relSizeAnchor>
  <cdr:relSizeAnchor xmlns:cdr="http://schemas.openxmlformats.org/drawingml/2006/chartDrawing">
    <cdr:from>
      <cdr:x>0.76517</cdr:x>
      <cdr:y>0.48453</cdr:y>
    </cdr:from>
    <cdr:to>
      <cdr:x>0.87006</cdr:x>
      <cdr:y>0.59076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16437" y="2654906"/>
          <a:ext cx="536867" cy="5820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 b="1">
              <a:solidFill>
                <a:srgbClr val="C00000"/>
              </a:solidFill>
            </a:rPr>
            <a:t>53%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20/07/2019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F4F08-D7B0-4546-9F01-98FB207AB13F}" type="datetimeFigureOut">
              <a:rPr lang="en-US" smtClean="0"/>
              <a:t>7/20/19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87354-EE6A-BD4B-825C-8095A3008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9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269AF-8275-4EFC-80D8-67172C103C70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52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bio-behavioral surveys suggest improvement in HIV cascade among people who inject drugs in Ukraine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43143"/>
          </a:xfrm>
        </p:spPr>
        <p:txBody>
          <a:bodyPr>
            <a:normAutofit/>
          </a:bodyPr>
          <a:lstStyle/>
          <a:p>
            <a:r>
              <a:rPr lang="en-US" dirty="0" smtClean="0"/>
              <a:t>Olga </a:t>
            </a:r>
            <a:r>
              <a:rPr lang="en-US" dirty="0" err="1" smtClean="0"/>
              <a:t>Varetska</a:t>
            </a:r>
            <a:r>
              <a:rPr lang="en-US" dirty="0" smtClean="0"/>
              <a:t>, </a:t>
            </a:r>
            <a:r>
              <a:rPr lang="en-US" dirty="0" smtClean="0"/>
              <a:t>Alliance for Public Health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756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TwitterHandle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 smtClean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Ukraine is a country in Eastern Europe with estimated HIV prevalence of 0.6% among adults </a:t>
            </a:r>
          </a:p>
          <a:p>
            <a:r>
              <a:rPr lang="en-US" sz="2400" dirty="0"/>
              <a:t>HIV epidemic was initially driven by PWID, who have the highest prevalence </a:t>
            </a:r>
            <a:r>
              <a:rPr lang="en-US" sz="2400" dirty="0" smtClean="0"/>
              <a:t>among </a:t>
            </a:r>
            <a:r>
              <a:rPr lang="en-US" sz="2400" dirty="0"/>
              <a:t>key populations (22.6% in 2017) </a:t>
            </a:r>
            <a:endParaRPr lang="en-US" sz="2400" dirty="0" smtClean="0"/>
          </a:p>
          <a:p>
            <a:r>
              <a:rPr lang="en-US" sz="2400" dirty="0" smtClean="0"/>
              <a:t>PWID constitute </a:t>
            </a:r>
            <a:r>
              <a:rPr lang="en-US" sz="2400" dirty="0"/>
              <a:t>almost half of estimated number of </a:t>
            </a:r>
            <a:r>
              <a:rPr lang="en-US" sz="2400" dirty="0" smtClean="0"/>
              <a:t>PLHIV </a:t>
            </a:r>
            <a:r>
              <a:rPr lang="en-US" sz="2400" dirty="0"/>
              <a:t>and </a:t>
            </a:r>
            <a:r>
              <a:rPr lang="en-US" sz="2400" dirty="0" smtClean="0"/>
              <a:t>account </a:t>
            </a:r>
            <a:r>
              <a:rPr lang="en-US" sz="2400" dirty="0"/>
              <a:t>for 75% of new HIV cases in </a:t>
            </a:r>
            <a:r>
              <a:rPr lang="en-US" sz="2400" dirty="0" smtClean="0"/>
              <a:t>Ukraine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stimated </a:t>
            </a:r>
            <a:r>
              <a:rPr lang="en-US" sz="2400" dirty="0"/>
              <a:t>number of HIV-positive PWID in Ukraine is 79,168. </a:t>
            </a:r>
            <a:endParaRPr lang="en-US" sz="2400" dirty="0" smtClean="0"/>
          </a:p>
          <a:p>
            <a:r>
              <a:rPr lang="en-US" sz="2400" dirty="0" smtClean="0"/>
              <a:t>During 2011 </a:t>
            </a:r>
            <a:r>
              <a:rPr lang="en-US" sz="2400" dirty="0"/>
              <a:t>– </a:t>
            </a:r>
            <a:r>
              <a:rPr lang="en-US" sz="2400" dirty="0" smtClean="0"/>
              <a:t>2017 </a:t>
            </a:r>
            <a:r>
              <a:rPr lang="en-US" sz="2400" dirty="0"/>
              <a:t>significant scale-up of community-based services for PWID that were shown to improve access to ART in other settings</a:t>
            </a:r>
            <a:r>
              <a:rPr lang="en-US" sz="2400" dirty="0"/>
              <a:t> </a:t>
            </a:r>
            <a:r>
              <a:rPr lang="en-US" sz="2400" dirty="0" smtClean="0"/>
              <a:t>occurred in Ukraine: </a:t>
            </a:r>
          </a:p>
          <a:p>
            <a:pPr lvl="1"/>
            <a:r>
              <a:rPr lang="en-US" sz="2000" dirty="0" smtClean="0"/>
              <a:t>harm </a:t>
            </a:r>
            <a:r>
              <a:rPr lang="en-US" sz="2000" dirty="0"/>
              <a:t>reduction coverage increased from 157,011 in 2011 to 226,467 in 2017, and </a:t>
            </a:r>
            <a:endParaRPr lang="en-US" sz="2000" dirty="0" smtClean="0"/>
          </a:p>
          <a:p>
            <a:pPr lvl="1"/>
            <a:r>
              <a:rPr lang="en-US" sz="2000" dirty="0" smtClean="0"/>
              <a:t>case </a:t>
            </a:r>
            <a:r>
              <a:rPr lang="en-US" sz="2000" dirty="0"/>
              <a:t>management for HIV-positive PWID – from 0 to 8459.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Effectiveness of case management in linking HIV-positive PWID to care, program data 201</a:t>
            </a:r>
            <a:r>
              <a:rPr lang="uk-UA" dirty="0" smtClean="0"/>
              <a:t>7</a:t>
            </a:r>
            <a:endParaRPr lang="en-US" dirty="0"/>
          </a:p>
        </p:txBody>
      </p:sp>
      <p:graphicFrame>
        <p:nvGraphicFramePr>
          <p:cNvPr id="4" name="Диаграмма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124169"/>
              </p:ext>
            </p:extLst>
          </p:nvPr>
        </p:nvGraphicFramePr>
        <p:xfrm>
          <a:off x="609600" y="1600200"/>
          <a:ext cx="550244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139897"/>
              </p:ext>
            </p:extLst>
          </p:nvPr>
        </p:nvGraphicFramePr>
        <p:xfrm>
          <a:off x="5990969" y="1417638"/>
          <a:ext cx="5591431" cy="5247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432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econdary </a:t>
            </a:r>
            <a:r>
              <a:rPr lang="en-US" sz="2800" dirty="0"/>
              <a:t>analysis of 2011 and 2017 integrated bio-behavioral surveillance (IBBS) data collected in all 27 regions of Ukraine using respondent-driven sampling (RDS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Results </a:t>
            </a:r>
            <a:r>
              <a:rPr lang="en-US" sz="2800" dirty="0"/>
              <a:t>of rapid HIV testing and self-reported data on HIV status awareness and enrollment into HIV care and treatment were used to construct the HIV services cascades (RDS weights not used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Chi-square </a:t>
            </a:r>
            <a:r>
              <a:rPr lang="en-US" sz="2800" dirty="0"/>
              <a:t>test was used to determine significance of differences between the two </a:t>
            </a:r>
            <a:r>
              <a:rPr lang="en-US" sz="2800" dirty="0" smtClean="0"/>
              <a:t>years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811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2017, 10,076 PWID were recruited (18% females) and 21.1% tested positive for HIV. In 2011, 9,069 PWID were recruited (28% females) and 21.9% tested </a:t>
            </a:r>
            <a:r>
              <a:rPr lang="en-US" sz="2800" dirty="0" smtClean="0"/>
              <a:t>HIV-positive</a:t>
            </a:r>
          </a:p>
          <a:p>
            <a:r>
              <a:rPr lang="en-US" sz="2800" dirty="0" smtClean="0"/>
              <a:t>Between the two years, among </a:t>
            </a:r>
            <a:r>
              <a:rPr lang="en-US" sz="2800" dirty="0"/>
              <a:t>those who tested positive for </a:t>
            </a:r>
            <a:r>
              <a:rPr lang="en-US" sz="2800" dirty="0" smtClean="0"/>
              <a:t>HIV:</a:t>
            </a:r>
          </a:p>
          <a:p>
            <a:pPr lvl="1"/>
            <a:r>
              <a:rPr lang="en-US" sz="2400" dirty="0" smtClean="0"/>
              <a:t>linkage </a:t>
            </a:r>
            <a:r>
              <a:rPr lang="en-US" sz="2400" dirty="0"/>
              <a:t>to HIV care increased from 47% (95%CI 44.56%–49.50%) to 52% (50.18%–54.43%), and </a:t>
            </a:r>
            <a:endParaRPr lang="en-US" sz="2400" dirty="0" smtClean="0"/>
          </a:p>
          <a:p>
            <a:pPr lvl="1"/>
            <a:r>
              <a:rPr lang="en-US" sz="2400" dirty="0" smtClean="0"/>
              <a:t>treatment </a:t>
            </a:r>
            <a:r>
              <a:rPr lang="en-US" sz="2400" dirty="0"/>
              <a:t>uptake from 18% (15.75%-19.52%) to 38% (36.34%–40.48%)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800" dirty="0" smtClean="0"/>
              <a:t>Awareness </a:t>
            </a:r>
            <a:r>
              <a:rPr lang="en-US" sz="2800" dirty="0"/>
              <a:t>of HIV status remained stable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2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HIV Care Cascade among PWID in Ukraine, IBBS 2011 - </a:t>
            </a:r>
            <a:r>
              <a:rPr lang="en-US" dirty="0" smtClean="0"/>
              <a:t>2017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639152"/>
              </p:ext>
            </p:extLst>
          </p:nvPr>
        </p:nvGraphicFramePr>
        <p:xfrm>
          <a:off x="850231" y="1337600"/>
          <a:ext cx="5947610" cy="4475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5"/>
          <p:cNvSpPr txBox="1">
            <a:spLocks/>
          </p:cNvSpPr>
          <p:nvPr/>
        </p:nvSpPr>
        <p:spPr>
          <a:xfrm>
            <a:off x="7853032" y="1600202"/>
            <a:ext cx="3729368" cy="421314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">
              <a:buNone/>
            </a:pPr>
            <a:r>
              <a:rPr lang="en-US" sz="1400" dirty="0" smtClean="0"/>
              <a:t>(</a:t>
            </a:r>
            <a:r>
              <a:rPr lang="en-US" sz="1400" dirty="0"/>
              <a:t>1</a:t>
            </a:r>
            <a:r>
              <a:rPr lang="en-US" sz="1400" dirty="0" smtClean="0"/>
              <a:t>)</a:t>
            </a:r>
            <a:r>
              <a:rPr lang="en-US" sz="1400" dirty="0"/>
              <a:t> </a:t>
            </a:r>
            <a:r>
              <a:rPr lang="en-US" sz="1400" dirty="0" smtClean="0"/>
              <a:t>“</a:t>
            </a:r>
            <a:r>
              <a:rPr lang="en-US" sz="1400" u="sng" dirty="0"/>
              <a:t>PWID aware of HIV status</a:t>
            </a:r>
            <a:r>
              <a:rPr lang="en-US" sz="1400" dirty="0"/>
              <a:t>”: percentage of PWID who reported about HIV-positive status during the interview (among those who responded about  previous HIV testing experience and tested positive), IBBS 2017</a:t>
            </a:r>
            <a:r>
              <a:rPr lang="en-US" sz="1400" dirty="0" smtClean="0"/>
              <a:t>.</a:t>
            </a:r>
          </a:p>
          <a:p>
            <a:pPr marL="0" indent="0" fontAlgn="b">
              <a:buNone/>
            </a:pPr>
            <a:endParaRPr lang="en-US" sz="1400" dirty="0" smtClean="0"/>
          </a:p>
          <a:p>
            <a:pPr marL="0" indent="0" fontAlgn="b">
              <a:buNone/>
            </a:pPr>
            <a:r>
              <a:rPr lang="en-US" sz="1400" dirty="0" smtClean="0"/>
              <a:t>(2)</a:t>
            </a:r>
            <a:r>
              <a:rPr lang="en-US" sz="1400" dirty="0"/>
              <a:t> </a:t>
            </a:r>
            <a:r>
              <a:rPr lang="en-US" sz="1400" dirty="0" smtClean="0"/>
              <a:t>“</a:t>
            </a:r>
            <a:r>
              <a:rPr lang="en-US" sz="1400" u="sng" dirty="0"/>
              <a:t>PWID In HIV care</a:t>
            </a:r>
            <a:r>
              <a:rPr lang="en-US" sz="1400" dirty="0"/>
              <a:t>”: percentage of PWID who reported about registration at AIDS clinic as HIV-positive person (among those who responded about  previous HIV testing experience and tested positive), IBBS </a:t>
            </a:r>
            <a:r>
              <a:rPr lang="en-US" sz="1400" dirty="0" smtClean="0"/>
              <a:t>2015</a:t>
            </a:r>
          </a:p>
          <a:p>
            <a:pPr marL="0" indent="0" fontAlgn="b">
              <a:buNone/>
            </a:pPr>
            <a:endParaRPr lang="en-US" sz="1400" dirty="0">
              <a:solidFill>
                <a:srgbClr val="000000"/>
              </a:solidFill>
              <a:latin typeface="Calibri" charset="0"/>
            </a:endParaRPr>
          </a:p>
          <a:p>
            <a:pPr marL="0" indent="0" fontAlgn="b">
              <a:buNone/>
            </a:pPr>
            <a:r>
              <a:rPr lang="en-US" sz="1400" dirty="0"/>
              <a:t>(3) </a:t>
            </a:r>
            <a:r>
              <a:rPr lang="en-US" sz="1400" dirty="0" smtClean="0"/>
              <a:t>“</a:t>
            </a:r>
            <a:r>
              <a:rPr lang="en-US" sz="1400" u="sng" dirty="0"/>
              <a:t>PWID receive ART</a:t>
            </a:r>
            <a:r>
              <a:rPr lang="en-US" sz="1400" dirty="0"/>
              <a:t>”: percentage of PWID who reported about current ART intake (among those who responded about  previous HIV testing experience and tested positive), IBBS 2017 </a:t>
            </a:r>
            <a:endParaRPr lang="en-US" sz="1400" dirty="0">
              <a:solidFill>
                <a:srgbClr val="000000"/>
              </a:solidFill>
              <a:latin typeface="Calibri" charset="0"/>
            </a:endParaRPr>
          </a:p>
          <a:p>
            <a:pPr marL="0" indent="0" fontAlgn="b">
              <a:buNone/>
            </a:pPr>
            <a:endParaRPr lang="en-US" sz="1400" dirty="0">
              <a:solidFill>
                <a:srgbClr val="000000"/>
              </a:solidFill>
              <a:latin typeface="Calibri" charset="0"/>
            </a:endParaRPr>
          </a:p>
          <a:p>
            <a:pPr marL="0" indent="0" fontAlgn="b">
              <a:buNone/>
            </a:pPr>
            <a:endParaRPr lang="en-US" sz="14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5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Enrollment into HIV care and ART coverage among HIV-positive PWID in Ukraine significantly improved from 2011 to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Nevertheless</a:t>
            </a:r>
            <a:r>
              <a:rPr lang="en-US" dirty="0"/>
              <a:t>, considerable gaps exist in the cascade, mainly in HIV status awareness and access to ART among those in </a:t>
            </a:r>
            <a:r>
              <a:rPr lang="en-US" dirty="0" smtClean="0"/>
              <a:t>care </a:t>
            </a:r>
          </a:p>
          <a:p>
            <a:r>
              <a:rPr lang="en-US" dirty="0" smtClean="0"/>
              <a:t>Services </a:t>
            </a:r>
            <a:r>
              <a:rPr lang="en-US" dirty="0"/>
              <a:t>such as case management are important interventions that may further improve access to treatment for </a:t>
            </a:r>
            <a:r>
              <a:rPr lang="en-US" dirty="0" smtClean="0"/>
              <a:t>PWID </a:t>
            </a:r>
          </a:p>
          <a:p>
            <a:r>
              <a:rPr lang="en-US" dirty="0" smtClean="0"/>
              <a:t>IBBS </a:t>
            </a:r>
            <a:r>
              <a:rPr lang="en-US" dirty="0"/>
              <a:t>may serve as a valuable source of data to analyze HIV service cascade outcomes for key </a:t>
            </a:r>
            <a:r>
              <a:rPr lang="en-US" dirty="0" smtClean="0"/>
              <a:t>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National HIV prevention program among PWID and</a:t>
            </a:r>
            <a:r>
              <a:rPr lang="en-US" sz="2400" dirty="0" smtClean="0"/>
              <a:t> </a:t>
            </a:r>
            <a:r>
              <a:rPr lang="en-US" sz="2400" dirty="0"/>
              <a:t>case management intervention for PWID (CITI</a:t>
            </a:r>
            <a:r>
              <a:rPr lang="en-US" sz="2400" dirty="0" smtClean="0"/>
              <a:t>) implemented </a:t>
            </a:r>
            <a:r>
              <a:rPr lang="en-US" sz="2400" dirty="0" smtClean="0"/>
              <a:t>by Alliance for Public Health and supported by Global Fund and PEPFAR</a:t>
            </a:r>
            <a:endParaRPr lang="en-US" sz="2400" dirty="0" smtClean="0"/>
          </a:p>
          <a:p>
            <a:r>
              <a:rPr lang="en-US" sz="2400" dirty="0" smtClean="0"/>
              <a:t>Co-authors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err="1"/>
              <a:t>Kostyantyn</a:t>
            </a:r>
            <a:r>
              <a:rPr lang="en-US" sz="2400" dirty="0"/>
              <a:t> </a:t>
            </a:r>
            <a:r>
              <a:rPr lang="en-US" sz="2400" dirty="0" err="1" smtClean="0"/>
              <a:t>Dumchev</a:t>
            </a:r>
            <a:r>
              <a:rPr lang="en-US" sz="2400" dirty="0" smtClean="0"/>
              <a:t>, Olga </a:t>
            </a:r>
            <a:r>
              <a:rPr lang="en-US" sz="2400" dirty="0" err="1" smtClean="0"/>
              <a:t>Varetska</a:t>
            </a:r>
            <a:r>
              <a:rPr lang="en-US" sz="2400" dirty="0" smtClean="0"/>
              <a:t>, Yana </a:t>
            </a:r>
            <a:r>
              <a:rPr lang="en-US" sz="2400" dirty="0" err="1" smtClean="0"/>
              <a:t>Sazonova</a:t>
            </a:r>
            <a:r>
              <a:rPr lang="en-US" sz="2400" dirty="0" smtClean="0"/>
              <a:t>, </a:t>
            </a:r>
            <a:r>
              <a:rPr lang="en-US" sz="2400" dirty="0" err="1" smtClean="0"/>
              <a:t>Pavlo</a:t>
            </a:r>
            <a:r>
              <a:rPr lang="en-US" sz="2400" dirty="0" smtClean="0"/>
              <a:t> </a:t>
            </a:r>
            <a:r>
              <a:rPr lang="en-US" sz="2400" dirty="0" err="1" smtClean="0"/>
              <a:t>Smyrnov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46905153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17251</TotalTime>
  <Words>487</Words>
  <Application>Microsoft Macintosh PowerPoint</Application>
  <PresentationFormat>Widescreen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Franklin Gothic Book</vt:lpstr>
      <vt:lpstr>Raleway</vt:lpstr>
      <vt:lpstr>Arial</vt:lpstr>
      <vt:lpstr>AIDS 2016_Template</vt:lpstr>
      <vt:lpstr>PowerPoint Presentation</vt:lpstr>
      <vt:lpstr>National bio-behavioral surveys suggest improvement in HIV cascade among people who inject drugs in Ukraine </vt:lpstr>
      <vt:lpstr>Background</vt:lpstr>
      <vt:lpstr>Effectiveness of case management in linking HIV-positive PWID to care, program data 2017</vt:lpstr>
      <vt:lpstr>Methods</vt:lpstr>
      <vt:lpstr>Results </vt:lpstr>
      <vt:lpstr>HIV Care Cascade among PWID in Ukraine, IBBS 2011 - 2017</vt:lpstr>
      <vt:lpstr>Conclusions </vt:lpstr>
      <vt:lpstr>Acknowledgements </vt:lpstr>
    </vt:vector>
  </TitlesOfParts>
  <Company>Microsoft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Microsoft Office User</cp:lastModifiedBy>
  <cp:revision>65</cp:revision>
  <cp:lastPrinted>2017-01-16T15:31:13Z</cp:lastPrinted>
  <dcterms:created xsi:type="dcterms:W3CDTF">2017-01-13T09:09:35Z</dcterms:created>
  <dcterms:modified xsi:type="dcterms:W3CDTF">2019-07-21T17:22:57Z</dcterms:modified>
</cp:coreProperties>
</file>